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451" r:id="rId2"/>
    <p:sldId id="455" r:id="rId3"/>
    <p:sldId id="456" r:id="rId4"/>
    <p:sldId id="459" r:id="rId5"/>
    <p:sldId id="460" r:id="rId6"/>
    <p:sldId id="461" r:id="rId7"/>
    <p:sldId id="465" r:id="rId8"/>
    <p:sldId id="469" r:id="rId9"/>
    <p:sldId id="480" r:id="rId10"/>
    <p:sldId id="479" r:id="rId11"/>
    <p:sldId id="481" r:id="rId12"/>
    <p:sldId id="482" r:id="rId13"/>
    <p:sldId id="483" r:id="rId14"/>
    <p:sldId id="484" r:id="rId15"/>
    <p:sldId id="485" r:id="rId16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5A82A29-3F71-4F40-9D8D-4592A1C534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4198D73-7536-43DE-AC58-692C9EBAD86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10/24/2021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2CAD90-15E6-461A-AEEB-A223A1F6AD9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8E6A408-23F0-4A62-89FF-DD988E0C9A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A6C61-6600-42AC-B3A1-73BD72D5E76B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596232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10/24/2021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5BB068-BE0A-46A8-81AE-0B0DE773E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763519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80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D8311-79D0-40C2-AD3D-3BA5E8FF16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5620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3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8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9474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3901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62264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70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82372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9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7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8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8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868475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8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9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4" y="4873767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3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2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9" y="4873765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EC1F9-F438-4E84-BAED-A0225F6BA31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4778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FCBC-D319-4112-BAA8-6CE8D6F893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02944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5B9AA-95D7-4002-A15B-089B6CA8E6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999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7B3BA-F167-4646-9245-E690D4F465E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6095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B40E7-712E-459D-B5F8-8AD91C49E79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973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6BC3C-F63B-4D61-BF08-35522EBF21E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221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1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1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6B6FB-F853-40B3-B34E-EF80C90F9D5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712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5187-D455-4470-96B0-F71AD1C7251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8340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ECE3E-4103-4547-A486-4FB743D41E5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158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1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B8EB2-2DC7-4243-B8C2-B88B6845B90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2484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1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8F5F3-966A-4B1C-93BF-14A76991CBD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99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AD310840-E8BD-4F29-81D6-A8DEFC9A4C9B}" type="datetimeFigureOut">
              <a:rPr lang="en-US" smtClean="0"/>
              <a:t>10/24/2021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4D8E5059-1430-4566-889D-99377479D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5501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D72C7A99-E7E0-4270-8732-E4087AE5E01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70317" y="1260168"/>
            <a:ext cx="5387885" cy="2086725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The Holy Spirit</a:t>
            </a:r>
            <a:br>
              <a:rPr lang="en-US" altLang="en-US" dirty="0">
                <a:solidFill>
                  <a:schemeClr val="tx1"/>
                </a:solidFill>
              </a:rPr>
            </a:br>
            <a:r>
              <a:rPr lang="en-US" altLang="en-US" dirty="0">
                <a:solidFill>
                  <a:schemeClr val="tx1"/>
                </a:solidFill>
              </a:rPr>
              <a:t>Lesson 4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D72DF7F6-FB57-4D50-972B-50A88E3FD7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457200" y="3346893"/>
            <a:ext cx="8382000" cy="2291909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5400" b="1" dirty="0">
                <a:solidFill>
                  <a:schemeClr val="tx1"/>
                </a:solidFill>
              </a:rPr>
              <a:t>Conviction</a:t>
            </a:r>
          </a:p>
          <a:p>
            <a:pPr>
              <a:lnSpc>
                <a:spcPct val="90000"/>
              </a:lnSpc>
            </a:pPr>
            <a:r>
              <a:rPr lang="en-US" altLang="en-US" sz="5400" b="1" dirty="0">
                <a:solidFill>
                  <a:schemeClr val="tx1"/>
                </a:solidFill>
              </a:rPr>
              <a:t>And Conversion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John 16:1-13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D053BDC-294E-4D5A-AB26-DA3DE45A6BC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52390"/>
            <a:ext cx="8637588" cy="1431925"/>
          </a:xfrm>
        </p:spPr>
        <p:txBody>
          <a:bodyPr/>
          <a:lstStyle/>
          <a:p>
            <a:r>
              <a:rPr lang="en-US" altLang="en-US" b="0" dirty="0">
                <a:solidFill>
                  <a:schemeClr val="tx1"/>
                </a:solidFill>
              </a:rPr>
              <a:t>THE WORD AND THE SPIRIT.</a:t>
            </a:r>
            <a:br>
              <a:rPr lang="en-US" altLang="en-US" b="0" dirty="0">
                <a:solidFill>
                  <a:schemeClr val="tx1"/>
                </a:solidFill>
              </a:rPr>
            </a:br>
            <a:endParaRPr lang="en-US" altLang="en-US" b="0" dirty="0">
              <a:solidFill>
                <a:schemeClr val="tx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A7A444-1250-4602-8432-465F6C9061F9}"/>
              </a:ext>
            </a:extLst>
          </p:cNvPr>
          <p:cNvSpPr txBox="1"/>
          <p:nvPr/>
        </p:nvSpPr>
        <p:spPr>
          <a:xfrm>
            <a:off x="457200" y="1487271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SPIRIT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92CAD3-A680-43FE-B744-9C2E773BC350}"/>
              </a:ext>
            </a:extLst>
          </p:cNvPr>
          <p:cNvSpPr txBox="1"/>
          <p:nvPr/>
        </p:nvSpPr>
        <p:spPr>
          <a:xfrm>
            <a:off x="3200400" y="148727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373C80-11DA-41F2-A3D5-A879FD4B2EE2}"/>
              </a:ext>
            </a:extLst>
          </p:cNvPr>
          <p:cNvSpPr txBox="1"/>
          <p:nvPr/>
        </p:nvSpPr>
        <p:spPr>
          <a:xfrm>
            <a:off x="5347359" y="1487270"/>
            <a:ext cx="3568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WORD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A9DFF7-DEB3-420B-A033-506120C70A2F}"/>
              </a:ext>
            </a:extLst>
          </p:cNvPr>
          <p:cNvSpPr txBox="1"/>
          <p:nvPr/>
        </p:nvSpPr>
        <p:spPr>
          <a:xfrm>
            <a:off x="38492" y="2057400"/>
            <a:ext cx="35680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Titus 3:5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Romans 15:13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1 Corinthians 6:11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1 Corinthians 6:11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E8253AB-E75E-4C58-A0AF-CD833F2C5FA6}"/>
              </a:ext>
            </a:extLst>
          </p:cNvPr>
          <p:cNvSpPr txBox="1"/>
          <p:nvPr/>
        </p:nvSpPr>
        <p:spPr>
          <a:xfrm>
            <a:off x="3420565" y="2057400"/>
            <a:ext cx="230287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Saved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Power 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Sanctified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Washed by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BB6B19-1CDD-469B-9400-7DAE39B7DA2E}"/>
              </a:ext>
            </a:extLst>
          </p:cNvPr>
          <p:cNvSpPr txBox="1"/>
          <p:nvPr/>
        </p:nvSpPr>
        <p:spPr>
          <a:xfrm>
            <a:off x="5656866" y="2057400"/>
            <a:ext cx="34871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James 1:21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Romans 1:16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John 17:17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Ephesians 5:25-26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B6B4D0EC-53B8-41F7-91D9-DF572F82B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5976"/>
            <a:ext cx="8229600" cy="1200329"/>
          </a:xfrm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An Inspired Example</a:t>
            </a:r>
            <a:br>
              <a:rPr lang="en-US" altLang="en-US" sz="4000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– Jews – Acts 2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8C42AF3E-EA30-4DA0-B39A-AE9C7E9866E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14546" y="1600202"/>
            <a:ext cx="8153400" cy="3715889"/>
          </a:xfr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Holy Spirit promised to Apostles. 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John 14:26; 15:26; 16:13</a:t>
            </a:r>
          </a:p>
          <a:p>
            <a:r>
              <a:rPr lang="en-US" altLang="en-US" sz="3200" dirty="0">
                <a:solidFill>
                  <a:schemeClr val="tx1"/>
                </a:solidFill>
                <a:effectLst/>
              </a:rPr>
              <a:t>The apostles to </a:t>
            </a:r>
            <a:r>
              <a:rPr lang="en-US" altLang="en-US" sz="3200" u="sng" dirty="0">
                <a:solidFill>
                  <a:schemeClr val="tx1"/>
                </a:solidFill>
                <a:effectLst/>
              </a:rPr>
              <a:t>wait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 for the coming of the Holy Spirit – Luke 24:46-49</a:t>
            </a:r>
          </a:p>
          <a:p>
            <a:r>
              <a:rPr lang="en-US" altLang="en-US" sz="3200" dirty="0">
                <a:solidFill>
                  <a:schemeClr val="tx1"/>
                </a:solidFill>
                <a:effectLst/>
              </a:rPr>
              <a:t>Holy Spirit’s coming </a:t>
            </a:r>
            <a:r>
              <a:rPr lang="en-US" altLang="en-US" sz="3200" u="sng" dirty="0">
                <a:solidFill>
                  <a:schemeClr val="tx1"/>
                </a:solidFill>
                <a:effectLst/>
              </a:rPr>
              <a:t>near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 – Acts 1:8</a:t>
            </a:r>
          </a:p>
          <a:p>
            <a:r>
              <a:rPr lang="en-US" altLang="en-US" sz="3200" dirty="0">
                <a:solidFill>
                  <a:schemeClr val="tx1"/>
                </a:solidFill>
                <a:effectLst/>
              </a:rPr>
              <a:t>Holy Spirit </a:t>
            </a:r>
            <a:r>
              <a:rPr lang="en-US" altLang="en-US" sz="3200" u="sng" dirty="0">
                <a:solidFill>
                  <a:schemeClr val="tx1"/>
                </a:solidFill>
                <a:effectLst/>
              </a:rPr>
              <a:t>came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 – Acts 2:1-4</a:t>
            </a:r>
          </a:p>
          <a:p>
            <a:r>
              <a:rPr lang="en-US" altLang="en-US" sz="3200" dirty="0">
                <a:solidFill>
                  <a:schemeClr val="tx1"/>
                </a:solidFill>
                <a:effectLst/>
              </a:rPr>
              <a:t>Holy Spirit’s </a:t>
            </a:r>
            <a:r>
              <a:rPr lang="en-US" altLang="en-US" sz="3200" u="sng" dirty="0">
                <a:solidFill>
                  <a:schemeClr val="tx1"/>
                </a:solidFill>
                <a:effectLst/>
              </a:rPr>
              <a:t>convicts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 – John 16:8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6B323FFE-3991-4CAA-A0DD-B4392C2A27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5976"/>
            <a:ext cx="8229600" cy="1200329"/>
          </a:xfrm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An Inspired Example</a:t>
            </a:r>
            <a:br>
              <a:rPr lang="en-US" altLang="en-US" sz="4000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– Jews – Acts 2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92532C19-D548-4CEC-944A-C52FC1B55C7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2762" y="1600200"/>
            <a:ext cx="8915400" cy="3898503"/>
          </a:xfrm>
        </p:spPr>
        <p:txBody>
          <a:bodyPr wrap="square"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3600" b="1" dirty="0">
                <a:solidFill>
                  <a:schemeClr val="tx1"/>
                </a:solidFill>
                <a:effectLst/>
              </a:rPr>
              <a:t>Pricked … convicted of sin.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3200" u="sng" dirty="0">
                <a:solidFill>
                  <a:schemeClr val="tx1"/>
                </a:solidFill>
                <a:effectLst/>
              </a:rPr>
              <a:t>HOW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? </a:t>
            </a:r>
            <a:r>
              <a:rPr lang="en-US" altLang="en-US" sz="32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3200" b="1" i="1" dirty="0">
                <a:solidFill>
                  <a:schemeClr val="tx1"/>
                </a:solidFill>
                <a:effectLst/>
              </a:rPr>
              <a:t>When they heard this</a:t>
            </a:r>
            <a:r>
              <a:rPr lang="en-US" altLang="en-US" sz="3200" i="1" dirty="0">
                <a:solidFill>
                  <a:schemeClr val="tx1"/>
                </a:solidFill>
                <a:effectLst/>
              </a:rPr>
              <a:t>.”</a:t>
            </a:r>
            <a:endParaRPr lang="en-US" altLang="en-US" sz="3200" dirty="0">
              <a:solidFill>
                <a:schemeClr val="tx1"/>
              </a:solidFill>
              <a:effectLst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3200" u="sng" dirty="0">
                <a:solidFill>
                  <a:schemeClr val="tx1"/>
                </a:solidFill>
                <a:effectLst/>
              </a:rPr>
              <a:t>Heard what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? The Spirit inspired words of Peter.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en-US" sz="3200" dirty="0">
                <a:solidFill>
                  <a:schemeClr val="tx1"/>
                </a:solidFill>
                <a:effectLst/>
              </a:rPr>
              <a:t>But Jesus said that the Holy Spirit would </a:t>
            </a:r>
            <a:r>
              <a:rPr lang="en-US" altLang="en-US" sz="3200" i="1" dirty="0">
                <a:solidFill>
                  <a:schemeClr val="tx1"/>
                </a:solidFill>
                <a:effectLst/>
              </a:rPr>
              <a:t>“</a:t>
            </a:r>
            <a:r>
              <a:rPr lang="en-US" altLang="en-US" sz="3200" b="1" i="1" dirty="0">
                <a:solidFill>
                  <a:schemeClr val="tx1"/>
                </a:solidFill>
                <a:effectLst/>
              </a:rPr>
              <a:t>convict the world of sin</a:t>
            </a:r>
            <a:r>
              <a:rPr lang="en-US" altLang="en-US" sz="3200" i="1" dirty="0">
                <a:solidFill>
                  <a:schemeClr val="tx1"/>
                </a:solidFill>
                <a:effectLst/>
              </a:rPr>
              <a:t>.” –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 John 16:8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en-US" sz="3200" u="sng" dirty="0">
                <a:solidFill>
                  <a:schemeClr val="tx1"/>
                </a:solidFill>
                <a:effectLst/>
              </a:rPr>
              <a:t>Conclusion</a:t>
            </a:r>
            <a:r>
              <a:rPr lang="en-US" altLang="en-US" sz="3200" dirty="0">
                <a:solidFill>
                  <a:schemeClr val="tx1"/>
                </a:solidFill>
                <a:effectLst/>
              </a:rPr>
              <a:t> … The Holy Spirit convicted the sinners on that day of Pentecost through the instrumentality of the word of God.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96EF43B1-7391-46CB-BDB7-1A1365CFB1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45976"/>
            <a:ext cx="8229600" cy="1200329"/>
          </a:xfrm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An Inspired Example</a:t>
            </a:r>
            <a:br>
              <a:rPr lang="en-US" altLang="en-US" sz="4000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– Jews – Acts 2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F439C6F-394D-4995-A597-F85FA3A3EDB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1959511"/>
          </a:xfrm>
        </p:spPr>
        <p:txBody>
          <a:bodyPr>
            <a:spAutoFit/>
          </a:bodyPr>
          <a:lstStyle/>
          <a:p>
            <a:r>
              <a:rPr lang="en-US" altLang="en-US" sz="4000" dirty="0">
                <a:solidFill>
                  <a:schemeClr val="tx1"/>
                </a:solidFill>
              </a:rPr>
              <a:t>FACTS presented. Verses 22-36</a:t>
            </a:r>
          </a:p>
          <a:p>
            <a:r>
              <a:rPr lang="en-US" altLang="en-US" sz="4000" dirty="0">
                <a:solidFill>
                  <a:schemeClr val="tx1"/>
                </a:solidFill>
              </a:rPr>
              <a:t>COMMANDS issued. Verses 36, 38</a:t>
            </a:r>
          </a:p>
          <a:p>
            <a:r>
              <a:rPr lang="en-US" altLang="en-US" sz="4000" dirty="0">
                <a:solidFill>
                  <a:schemeClr val="tx1"/>
                </a:solidFill>
              </a:rPr>
              <a:t>PROMISES offered. Verses 38-39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520939BB-CE6D-4B62-9A23-9289D8489E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3335" y="5135940"/>
            <a:ext cx="8915400" cy="156966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Hearts changed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: 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“</a:t>
            </a:r>
            <a:r>
              <a:rPr kumimoji="0" lang="en-US" alt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They then that received his word were baptized: and there were added (unto them) in that day about three thousand souls</a:t>
            </a:r>
            <a:r>
              <a:rPr kumimoji="0" lang="en-US" altLang="en-US" sz="3200" b="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.”</a:t>
            </a:r>
            <a:r>
              <a:rPr kumimoji="0" lang="en-US" alt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Verse 41</a:t>
            </a:r>
          </a:p>
        </p:txBody>
      </p:sp>
      <p:sp>
        <p:nvSpPr>
          <p:cNvPr id="32773" name="Text Box 5">
            <a:extLst>
              <a:ext uri="{FF2B5EF4-FFF2-40B4-BE49-F238E27FC236}">
                <a16:creationId xmlns:a16="http://schemas.microsoft.com/office/drawing/2014/main" id="{56A132DF-E861-4AEF-8B3F-D099BA3F5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191002"/>
            <a:ext cx="8991600" cy="75405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3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Conscience Cleansed – cf. 1 Peter 3:21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2" grpId="0" animBg="1"/>
      <p:bldP spid="3277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51D881A-B9DF-4002-91FC-6130217500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20636"/>
            <a:ext cx="8229600" cy="701731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Gospel Changed Saul of Tarsus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AA4E7EDC-8C3E-4303-BA07-E76E4C89A52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8259" y="1066800"/>
            <a:ext cx="8867481" cy="5693866"/>
          </a:xfr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altLang="en-US" sz="3600" b="1" dirty="0">
                <a:solidFill>
                  <a:schemeClr val="tx1"/>
                </a:solidFill>
              </a:rPr>
              <a:t>FACTS presented</a:t>
            </a:r>
          </a:p>
          <a:p>
            <a:pPr lvl="1">
              <a:spcBef>
                <a:spcPts val="0"/>
              </a:spcBef>
            </a:pPr>
            <a:r>
              <a:rPr lang="en-US" altLang="en-US" sz="3200" b="1" dirty="0">
                <a:solidFill>
                  <a:schemeClr val="tx1"/>
                </a:solidFill>
              </a:rPr>
              <a:t>Acts 9:5</a:t>
            </a:r>
            <a:r>
              <a:rPr lang="en-US" altLang="en-US" sz="3200" dirty="0">
                <a:solidFill>
                  <a:schemeClr val="tx1"/>
                </a:solidFill>
              </a:rPr>
              <a:t>, </a:t>
            </a:r>
            <a:r>
              <a:rPr lang="en-US" altLang="en-US" sz="3200" i="1" dirty="0">
                <a:solidFill>
                  <a:schemeClr val="tx1"/>
                </a:solidFill>
              </a:rPr>
              <a:t>“</a:t>
            </a:r>
            <a:r>
              <a:rPr lang="en-US" altLang="en-US" sz="3200" b="1" i="1" dirty="0">
                <a:solidFill>
                  <a:schemeClr val="tx1"/>
                </a:solidFill>
              </a:rPr>
              <a:t>I am Jesus whom thou persecutest</a:t>
            </a:r>
            <a:r>
              <a:rPr lang="en-US" altLang="en-US" sz="3200" i="1" dirty="0">
                <a:solidFill>
                  <a:schemeClr val="tx1"/>
                </a:solidFill>
              </a:rPr>
              <a:t>”</a:t>
            </a:r>
          </a:p>
          <a:p>
            <a:pPr lvl="1">
              <a:spcBef>
                <a:spcPts val="0"/>
              </a:spcBef>
            </a:pPr>
            <a:r>
              <a:rPr lang="en-US" altLang="en-US" sz="3200" b="1" dirty="0">
                <a:solidFill>
                  <a:schemeClr val="tx1"/>
                </a:solidFill>
              </a:rPr>
              <a:t>cf. 2 Timothy 2:12</a:t>
            </a:r>
            <a:r>
              <a:rPr lang="en-US" altLang="en-US" sz="3200" dirty="0">
                <a:solidFill>
                  <a:schemeClr val="tx1"/>
                </a:solidFill>
              </a:rPr>
              <a:t>, </a:t>
            </a:r>
            <a:r>
              <a:rPr lang="en-US" altLang="en-US" sz="3200" i="1" dirty="0">
                <a:solidFill>
                  <a:schemeClr val="tx1"/>
                </a:solidFill>
              </a:rPr>
              <a:t>“</a:t>
            </a:r>
            <a:r>
              <a:rPr lang="en-US" altLang="en-US" sz="3200" b="1" i="1" dirty="0">
                <a:solidFill>
                  <a:schemeClr val="tx1"/>
                </a:solidFill>
              </a:rPr>
              <a:t>I know whom I have believed</a:t>
            </a:r>
            <a:r>
              <a:rPr lang="en-US" altLang="en-US" sz="3200" i="1" dirty="0">
                <a:solidFill>
                  <a:schemeClr val="tx1"/>
                </a:solidFill>
              </a:rPr>
              <a:t> …”</a:t>
            </a: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solidFill>
                  <a:schemeClr val="tx1"/>
                </a:solidFill>
              </a:rPr>
              <a:t>cf. Acts 26:28-29 Paul was persuaded.</a:t>
            </a:r>
          </a:p>
          <a:p>
            <a:pPr>
              <a:spcBef>
                <a:spcPts val="0"/>
              </a:spcBef>
            </a:pPr>
            <a:r>
              <a:rPr lang="en-US" altLang="en-US" sz="3600" b="1" dirty="0">
                <a:solidFill>
                  <a:schemeClr val="tx1"/>
                </a:solidFill>
              </a:rPr>
              <a:t>COMMANDS issued</a:t>
            </a:r>
          </a:p>
          <a:p>
            <a:pPr lvl="1">
              <a:spcBef>
                <a:spcPts val="0"/>
              </a:spcBef>
            </a:pPr>
            <a:r>
              <a:rPr lang="en-US" altLang="en-US" sz="3200" b="1" dirty="0">
                <a:solidFill>
                  <a:schemeClr val="tx1"/>
                </a:solidFill>
              </a:rPr>
              <a:t>Acts 22:16</a:t>
            </a:r>
            <a:r>
              <a:rPr lang="en-US" altLang="en-US" sz="3200" dirty="0">
                <a:solidFill>
                  <a:schemeClr val="tx1"/>
                </a:solidFill>
              </a:rPr>
              <a:t>, </a:t>
            </a:r>
            <a:r>
              <a:rPr lang="en-US" altLang="en-US" sz="3200" i="1" dirty="0">
                <a:solidFill>
                  <a:schemeClr val="tx1"/>
                </a:solidFill>
              </a:rPr>
              <a:t>“</a:t>
            </a:r>
            <a:r>
              <a:rPr lang="en-US" altLang="en-US" sz="3200" b="1" i="1" dirty="0">
                <a:solidFill>
                  <a:schemeClr val="tx1"/>
                </a:solidFill>
              </a:rPr>
              <a:t>Arise and be baptized</a:t>
            </a:r>
            <a:r>
              <a:rPr lang="en-US" altLang="en-US" sz="3200" i="1" dirty="0">
                <a:solidFill>
                  <a:schemeClr val="tx1"/>
                </a:solidFill>
              </a:rPr>
              <a:t> …”</a:t>
            </a:r>
          </a:p>
          <a:p>
            <a:pPr lvl="1">
              <a:spcBef>
                <a:spcPts val="0"/>
              </a:spcBef>
            </a:pPr>
            <a:r>
              <a:rPr lang="en-US" altLang="en-US" sz="3200" b="1" dirty="0">
                <a:solidFill>
                  <a:schemeClr val="tx1"/>
                </a:solidFill>
              </a:rPr>
              <a:t>Acts 9:18</a:t>
            </a:r>
            <a:r>
              <a:rPr lang="en-US" altLang="en-US" sz="3200" dirty="0">
                <a:solidFill>
                  <a:schemeClr val="tx1"/>
                </a:solidFill>
              </a:rPr>
              <a:t>, </a:t>
            </a:r>
            <a:r>
              <a:rPr lang="en-US" altLang="en-US" sz="3200" b="1" dirty="0">
                <a:solidFill>
                  <a:schemeClr val="tx1"/>
                </a:solidFill>
              </a:rPr>
              <a:t>Paul</a:t>
            </a:r>
            <a:r>
              <a:rPr lang="en-US" altLang="en-US" sz="3200" i="1" dirty="0">
                <a:solidFill>
                  <a:schemeClr val="tx1"/>
                </a:solidFill>
              </a:rPr>
              <a:t> “</a:t>
            </a:r>
            <a:r>
              <a:rPr lang="en-US" altLang="en-US" sz="3200" b="1" i="1" dirty="0">
                <a:solidFill>
                  <a:schemeClr val="tx1"/>
                </a:solidFill>
              </a:rPr>
              <a:t>arose and was baptized</a:t>
            </a:r>
            <a:r>
              <a:rPr lang="en-US" altLang="en-US" sz="3200" i="1" dirty="0">
                <a:solidFill>
                  <a:schemeClr val="tx1"/>
                </a:solidFill>
              </a:rPr>
              <a:t>.”</a:t>
            </a:r>
          </a:p>
          <a:p>
            <a:pPr>
              <a:spcBef>
                <a:spcPts val="0"/>
              </a:spcBef>
            </a:pPr>
            <a:r>
              <a:rPr lang="en-US" altLang="en-US" sz="3600" b="1" dirty="0">
                <a:solidFill>
                  <a:schemeClr val="tx1"/>
                </a:solidFill>
              </a:rPr>
              <a:t>PROMISES trusted</a:t>
            </a:r>
            <a:endParaRPr lang="en-US" altLang="en-US" sz="3600" dirty="0">
              <a:solidFill>
                <a:schemeClr val="tx1"/>
              </a:solidFill>
            </a:endParaRP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solidFill>
                  <a:schemeClr val="tx1"/>
                </a:solidFill>
              </a:rPr>
              <a:t>Acts 13:23-32; 26:6-7</a:t>
            </a:r>
          </a:p>
          <a:p>
            <a:pPr lvl="1">
              <a:spcBef>
                <a:spcPts val="0"/>
              </a:spcBef>
            </a:pPr>
            <a:r>
              <a:rPr lang="en-US" altLang="en-US" sz="3200" dirty="0">
                <a:solidFill>
                  <a:schemeClr val="tx1"/>
                </a:solidFill>
              </a:rPr>
              <a:t>2 Corinthians 4:7,16; Romans 8:18; </a:t>
            </a:r>
            <a:br>
              <a:rPr lang="en-US" altLang="en-US" sz="3200" dirty="0">
                <a:solidFill>
                  <a:schemeClr val="tx1"/>
                </a:solidFill>
              </a:rPr>
            </a:br>
            <a:r>
              <a:rPr lang="en-US" altLang="en-US" sz="3200" dirty="0">
                <a:solidFill>
                  <a:schemeClr val="tx1"/>
                </a:solidFill>
              </a:rPr>
              <a:t>2 Timothy 4:6-8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8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8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97876E7-6B88-4E5A-B048-1C564C6E34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116736"/>
            <a:ext cx="8229600" cy="757130"/>
          </a:xfrm>
        </p:spPr>
        <p:txBody>
          <a:bodyPr>
            <a:spAutoFit/>
          </a:bodyPr>
          <a:lstStyle/>
          <a:p>
            <a:r>
              <a:rPr lang="en-US" altLang="en-US" sz="4800" dirty="0">
                <a:solidFill>
                  <a:schemeClr val="tx1"/>
                </a:solidFill>
              </a:rPr>
              <a:t>CONCLUSION</a:t>
            </a:r>
            <a:r>
              <a:rPr lang="en-US" altLang="en-US" sz="4800" b="0" dirty="0">
                <a:solidFill>
                  <a:schemeClr val="tx1"/>
                </a:solidFill>
              </a:rPr>
              <a:t>: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4CD77DE5-85D7-4550-AAF4-CA3DD811608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23335" y="931102"/>
            <a:ext cx="8915400" cy="5863144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500" dirty="0">
                <a:solidFill>
                  <a:schemeClr val="tx1"/>
                </a:solidFill>
                <a:effectLst/>
              </a:rPr>
              <a:t>Truly, every conversion is begun and consummated by the Spirit.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5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500" dirty="0">
                <a:solidFill>
                  <a:schemeClr val="tx1"/>
                </a:solidFill>
                <a:effectLst/>
              </a:rPr>
              <a:t>As the “revealing agent” in man’s conversion, He reveals the wonderful love and goodness of God. John 3:16; Romans 2:4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5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500" dirty="0">
                <a:solidFill>
                  <a:schemeClr val="tx1"/>
                </a:solidFill>
                <a:effectLst/>
              </a:rPr>
              <a:t>He reveals the awful plight of man lost in sin. Romans 3:23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5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500" dirty="0">
                <a:solidFill>
                  <a:schemeClr val="tx1"/>
                </a:solidFill>
                <a:effectLst/>
              </a:rPr>
              <a:t>In the sublime story of God’s providing salvation for man through the death, burial, and resurrection of Christ, the Holy Spirit convicts of sin, righteousness, and judgment.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5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500" dirty="0">
                <a:solidFill>
                  <a:schemeClr val="tx1"/>
                </a:solidFill>
                <a:effectLst/>
              </a:rPr>
              <a:t>Through faith produced in the heart by the word of God,</a:t>
            </a:r>
            <a:br>
              <a:rPr lang="en-US" altLang="en-US" sz="2500" dirty="0">
                <a:solidFill>
                  <a:schemeClr val="tx1"/>
                </a:solidFill>
                <a:effectLst/>
              </a:rPr>
            </a:br>
            <a:r>
              <a:rPr lang="en-US" altLang="en-US" sz="2500" dirty="0">
                <a:solidFill>
                  <a:schemeClr val="tx1"/>
                </a:solidFill>
                <a:effectLst/>
              </a:rPr>
              <a:t>Romans 10:17, man obeys … turns to God from sin … is converted.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500" dirty="0">
              <a:solidFill>
                <a:schemeClr val="tx1"/>
              </a:solidFill>
              <a:effectLst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en-US" sz="2500" dirty="0">
                <a:solidFill>
                  <a:schemeClr val="tx1"/>
                </a:solidFill>
                <a:effectLst/>
              </a:rPr>
              <a:t>No other way to come to God.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>
            <a:extLst>
              <a:ext uri="{FF2B5EF4-FFF2-40B4-BE49-F238E27FC236}">
                <a16:creationId xmlns:a16="http://schemas.microsoft.com/office/drawing/2014/main" id="{F6041C08-51A1-4A48-BC79-7B40CA50C5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381000"/>
            <a:ext cx="8686800" cy="5615896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solidFill>
                  <a:schemeClr val="tx1"/>
                </a:solidFill>
              </a:rPr>
              <a:t>The question is in the conviction and conversion of the sinner to Christ, </a:t>
            </a:r>
            <a:r>
              <a:rPr lang="en-US" altLang="en-US" sz="4800" dirty="0">
                <a:solidFill>
                  <a:schemeClr val="tx1"/>
                </a:solidFill>
              </a:rPr>
              <a:t>“</a:t>
            </a:r>
            <a:r>
              <a:rPr lang="en-US" altLang="en-US" sz="4800" b="1" u="sng" dirty="0">
                <a:solidFill>
                  <a:schemeClr val="tx1"/>
                </a:solidFill>
              </a:rPr>
              <a:t>How does the Holy Spirit exercise his influence upon the heart</a:t>
            </a:r>
            <a:r>
              <a:rPr lang="en-US" altLang="en-US" sz="4800" b="1" dirty="0">
                <a:solidFill>
                  <a:schemeClr val="tx1"/>
                </a:solidFill>
              </a:rPr>
              <a:t>?</a:t>
            </a:r>
            <a:r>
              <a:rPr lang="en-US" altLang="en-US" sz="4800" dirty="0">
                <a:solidFill>
                  <a:schemeClr val="tx1"/>
                </a:solidFill>
              </a:rPr>
              <a:t>”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solidFill>
                  <a:schemeClr val="tx1"/>
                </a:solidFill>
              </a:rPr>
              <a:t>Does he operate immediately (without means) or intermediately (through means)?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solidFill>
                  <a:schemeClr val="tx1"/>
                </a:solidFill>
              </a:rPr>
              <a:t>Directly or indirectly?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05F2871C-CDED-489A-A478-842F55B559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1525" y="59166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altLang="en-US">
              <a:solidFill>
                <a:srgbClr val="FFFFFF"/>
              </a:solidFill>
              <a:latin typeface="Garamond" panose="02020404030301010803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99B71A5B-7A53-427D-AD49-9BA13EB60F9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533400"/>
            <a:ext cx="8458200" cy="3970318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4000" dirty="0">
                <a:solidFill>
                  <a:schemeClr val="tx1"/>
                </a:solidFill>
              </a:rPr>
              <a:t>Our purpose is to show that the Bible teaches that in the conviction and conversion of the sinner to Christ, the Holy Spirit operates upon the sinner’s heart </a:t>
            </a:r>
            <a:r>
              <a:rPr lang="en-US" altLang="en-US" sz="4000" u="sng" dirty="0">
                <a:solidFill>
                  <a:schemeClr val="tx1"/>
                </a:solidFill>
              </a:rPr>
              <a:t>through the agency of the Spirit-revealed and Spirit-inspired word of God.</a:t>
            </a:r>
            <a:endParaRPr lang="en-US" altLang="en-US" sz="4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E0B739A3-5D63-4D19-81E6-F1BBAAEEE3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95276"/>
            <a:ext cx="8229600" cy="701731"/>
          </a:xfrm>
        </p:spPr>
        <p:txBody>
          <a:bodyPr>
            <a:spAutoFit/>
          </a:bodyPr>
          <a:lstStyle/>
          <a:p>
            <a:r>
              <a:rPr lang="en-US" altLang="en-US" dirty="0">
                <a:solidFill>
                  <a:schemeClr val="tx1"/>
                </a:solidFill>
              </a:rPr>
              <a:t>Calvinism Reviewed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EEA0E13-2FD1-41E7-B68A-9FDCBAE362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19204"/>
            <a:ext cx="8686800" cy="5507983"/>
          </a:xfr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4800" b="1" dirty="0">
                <a:solidFill>
                  <a:schemeClr val="tx1"/>
                </a:solidFill>
              </a:rPr>
              <a:t>T</a:t>
            </a:r>
            <a:r>
              <a:rPr lang="en-US" altLang="en-US" sz="3600" dirty="0">
                <a:solidFill>
                  <a:schemeClr val="tx1"/>
                </a:solidFill>
              </a:rPr>
              <a:t>otal Depravity. Ezekiel 18:20; Romans 3:23</a:t>
            </a:r>
          </a:p>
          <a:p>
            <a:pPr marL="227013" indent="-227013">
              <a:lnSpc>
                <a:spcPct val="90000"/>
              </a:lnSpc>
            </a:pPr>
            <a:r>
              <a:rPr lang="en-US" altLang="en-US" sz="4800" b="1" dirty="0">
                <a:solidFill>
                  <a:schemeClr val="tx1"/>
                </a:solidFill>
              </a:rPr>
              <a:t>U</a:t>
            </a:r>
            <a:r>
              <a:rPr lang="en-US" altLang="en-US" sz="3600" dirty="0">
                <a:solidFill>
                  <a:schemeClr val="tx1"/>
                </a:solidFill>
              </a:rPr>
              <a:t>nconditional Election. Ephesians 1:3; 	Galatians 3:26f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>
                <a:solidFill>
                  <a:schemeClr val="tx1"/>
                </a:solidFill>
              </a:rPr>
              <a:t>L</a:t>
            </a:r>
            <a:r>
              <a:rPr lang="en-US" altLang="en-US" sz="3600" dirty="0">
                <a:solidFill>
                  <a:schemeClr val="tx1"/>
                </a:solidFill>
              </a:rPr>
              <a:t>imited Atonement. Hebrews 2:10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>
                <a:solidFill>
                  <a:schemeClr val="tx1"/>
                </a:solidFill>
              </a:rPr>
              <a:t>I</a:t>
            </a:r>
            <a:r>
              <a:rPr lang="en-US" altLang="en-US" sz="3600" dirty="0">
                <a:solidFill>
                  <a:schemeClr val="tx1"/>
                </a:solidFill>
              </a:rPr>
              <a:t>rresistible Grace. Romans 5:1; Acts 7:51</a:t>
            </a:r>
          </a:p>
          <a:p>
            <a:pPr>
              <a:lnSpc>
                <a:spcPct val="90000"/>
              </a:lnSpc>
            </a:pPr>
            <a:r>
              <a:rPr lang="en-US" altLang="en-US" sz="4800" b="1" dirty="0">
                <a:solidFill>
                  <a:schemeClr val="tx1"/>
                </a:solidFill>
              </a:rPr>
              <a:t>P</a:t>
            </a:r>
            <a:r>
              <a:rPr lang="en-US" altLang="en-US" sz="3600" dirty="0">
                <a:solidFill>
                  <a:schemeClr val="tx1"/>
                </a:solidFill>
              </a:rPr>
              <a:t>erseverance of the Saints. Galatians 5:4; 	Luke 8; Acts 8; Hebrews 3:12;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	1 Corinthians 15:58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5A0BE88-0CFB-4227-977A-B06202B3F6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2762" y="281313"/>
            <a:ext cx="8229600" cy="701731"/>
          </a:xfrm>
        </p:spPr>
        <p:txBody>
          <a:bodyPr>
            <a:spAutoFit/>
          </a:bodyPr>
          <a:lstStyle/>
          <a:p>
            <a:r>
              <a:rPr lang="en-US" altLang="en-US" b="1" dirty="0">
                <a:solidFill>
                  <a:schemeClr val="tx1"/>
                </a:solidFill>
              </a:rPr>
              <a:t>Heart Must Be Changed!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BF8BF345-C0F6-465C-97A7-0094C532A53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32762" y="1066800"/>
            <a:ext cx="8915400" cy="5679504"/>
          </a:xfr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Matthew 15:18-20</a:t>
            </a:r>
            <a:r>
              <a:rPr lang="en-US" altLang="en-US" sz="3600" dirty="0">
                <a:solidFill>
                  <a:schemeClr val="tx1"/>
                </a:solidFill>
              </a:rPr>
              <a:t>, </a:t>
            </a:r>
            <a:r>
              <a:rPr lang="en-US" altLang="en-US" sz="3600" i="1" dirty="0">
                <a:solidFill>
                  <a:schemeClr val="tx1"/>
                </a:solidFill>
              </a:rPr>
              <a:t>“</a:t>
            </a:r>
            <a:r>
              <a:rPr lang="en-US" altLang="en-US" sz="3600" b="1" i="1" dirty="0">
                <a:solidFill>
                  <a:schemeClr val="tx1"/>
                </a:solidFill>
              </a:rPr>
              <a:t>But the things which proceed out of the mouth come forth </a:t>
            </a:r>
            <a:r>
              <a:rPr lang="en-US" altLang="en-US" sz="3600" b="1" i="1" u="sng" dirty="0">
                <a:solidFill>
                  <a:schemeClr val="tx1"/>
                </a:solidFill>
              </a:rPr>
              <a:t>out of the heart</a:t>
            </a:r>
            <a:r>
              <a:rPr lang="en-US" altLang="en-US" sz="3600" i="1" dirty="0">
                <a:solidFill>
                  <a:schemeClr val="tx1"/>
                </a:solidFill>
              </a:rPr>
              <a:t>;</a:t>
            </a:r>
            <a:r>
              <a:rPr lang="en-US" altLang="en-US" sz="3600" b="1" i="1" dirty="0">
                <a:solidFill>
                  <a:schemeClr val="tx1"/>
                </a:solidFill>
              </a:rPr>
              <a:t> and they defile the man</a:t>
            </a:r>
            <a:r>
              <a:rPr lang="en-US" altLang="en-US" sz="3600" i="1" dirty="0">
                <a:solidFill>
                  <a:schemeClr val="tx1"/>
                </a:solidFill>
              </a:rPr>
              <a:t>. </a:t>
            </a:r>
            <a:r>
              <a:rPr lang="en-US" altLang="en-US" sz="3600" b="1" i="1" dirty="0">
                <a:solidFill>
                  <a:schemeClr val="tx1"/>
                </a:solidFill>
              </a:rPr>
              <a:t>For </a:t>
            </a:r>
            <a:r>
              <a:rPr lang="en-US" altLang="en-US" sz="3600" b="1" i="1" u="sng" dirty="0">
                <a:solidFill>
                  <a:schemeClr val="tx1"/>
                </a:solidFill>
              </a:rPr>
              <a:t>out of the heart</a:t>
            </a:r>
            <a:r>
              <a:rPr lang="en-US" altLang="en-US" sz="3600" b="1" i="1" dirty="0">
                <a:solidFill>
                  <a:schemeClr val="tx1"/>
                </a:solidFill>
              </a:rPr>
              <a:t> come forth evil thoughts</a:t>
            </a:r>
            <a:r>
              <a:rPr lang="en-US" altLang="en-US" sz="3600" i="1" dirty="0">
                <a:solidFill>
                  <a:schemeClr val="tx1"/>
                </a:solidFill>
              </a:rPr>
              <a:t>, </a:t>
            </a:r>
            <a:r>
              <a:rPr lang="en-US" altLang="en-US" sz="3600" b="1" i="1" dirty="0">
                <a:solidFill>
                  <a:schemeClr val="tx1"/>
                </a:solidFill>
              </a:rPr>
              <a:t>murders</a:t>
            </a:r>
            <a:r>
              <a:rPr lang="en-US" altLang="en-US" sz="3600" i="1" dirty="0">
                <a:solidFill>
                  <a:schemeClr val="tx1"/>
                </a:solidFill>
              </a:rPr>
              <a:t>, </a:t>
            </a:r>
            <a:r>
              <a:rPr lang="en-US" altLang="en-US" sz="3600" b="1" i="1" dirty="0">
                <a:solidFill>
                  <a:schemeClr val="tx1"/>
                </a:solidFill>
              </a:rPr>
              <a:t>adulteries</a:t>
            </a:r>
            <a:r>
              <a:rPr lang="en-US" altLang="en-US" sz="3600" i="1" dirty="0">
                <a:solidFill>
                  <a:schemeClr val="tx1"/>
                </a:solidFill>
              </a:rPr>
              <a:t>, </a:t>
            </a:r>
            <a:r>
              <a:rPr lang="en-US" altLang="en-US" sz="3600" b="1" i="1" dirty="0">
                <a:solidFill>
                  <a:schemeClr val="tx1"/>
                </a:solidFill>
              </a:rPr>
              <a:t>fornications</a:t>
            </a:r>
            <a:r>
              <a:rPr lang="en-US" altLang="en-US" sz="3600" i="1" dirty="0">
                <a:solidFill>
                  <a:schemeClr val="tx1"/>
                </a:solidFill>
              </a:rPr>
              <a:t>, </a:t>
            </a:r>
            <a:r>
              <a:rPr lang="en-US" altLang="en-US" sz="3600" b="1" i="1" dirty="0">
                <a:solidFill>
                  <a:schemeClr val="tx1"/>
                </a:solidFill>
              </a:rPr>
              <a:t>thefts</a:t>
            </a:r>
            <a:r>
              <a:rPr lang="en-US" altLang="en-US" sz="3600" i="1" dirty="0">
                <a:solidFill>
                  <a:schemeClr val="tx1"/>
                </a:solidFill>
              </a:rPr>
              <a:t>, </a:t>
            </a:r>
            <a:r>
              <a:rPr lang="en-US" altLang="en-US" sz="3600" b="1" i="1" dirty="0">
                <a:solidFill>
                  <a:schemeClr val="tx1"/>
                </a:solidFill>
              </a:rPr>
              <a:t>false witness</a:t>
            </a:r>
            <a:r>
              <a:rPr lang="en-US" altLang="en-US" sz="3600" i="1" dirty="0">
                <a:solidFill>
                  <a:schemeClr val="tx1"/>
                </a:solidFill>
              </a:rPr>
              <a:t>, </a:t>
            </a:r>
            <a:r>
              <a:rPr lang="en-US" altLang="en-US" sz="3600" b="1" i="1" dirty="0">
                <a:solidFill>
                  <a:schemeClr val="tx1"/>
                </a:solidFill>
              </a:rPr>
              <a:t>railings</a:t>
            </a:r>
            <a:r>
              <a:rPr lang="en-US" altLang="en-US" sz="3600" i="1" dirty="0">
                <a:solidFill>
                  <a:schemeClr val="tx1"/>
                </a:solidFill>
              </a:rPr>
              <a:t>: </a:t>
            </a:r>
            <a:r>
              <a:rPr lang="en-US" altLang="en-US" sz="3600" b="1" i="1" dirty="0">
                <a:solidFill>
                  <a:schemeClr val="tx1"/>
                </a:solidFill>
              </a:rPr>
              <a:t>these are the things which defile the man</a:t>
            </a:r>
            <a:r>
              <a:rPr lang="en-US" altLang="en-US" sz="3600" i="1" dirty="0">
                <a:solidFill>
                  <a:schemeClr val="tx1"/>
                </a:solidFill>
              </a:rPr>
              <a:t>; </a:t>
            </a:r>
            <a:r>
              <a:rPr lang="en-US" altLang="en-US" sz="3600" b="1" i="1" dirty="0">
                <a:solidFill>
                  <a:schemeClr val="tx1"/>
                </a:solidFill>
              </a:rPr>
              <a:t>but to eat with unwashen hands defileth not the man</a:t>
            </a:r>
            <a:r>
              <a:rPr lang="en-US" altLang="en-US" sz="3600" i="1" dirty="0">
                <a:solidFill>
                  <a:schemeClr val="tx1"/>
                </a:solidFill>
              </a:rPr>
              <a:t>.”</a:t>
            </a:r>
          </a:p>
          <a:p>
            <a:pPr>
              <a:lnSpc>
                <a:spcPct val="90000"/>
              </a:lnSpc>
            </a:pPr>
            <a:r>
              <a:rPr lang="en-US" altLang="en-US" sz="3600" b="1" dirty="0">
                <a:solidFill>
                  <a:schemeClr val="tx1"/>
                </a:solidFill>
              </a:rPr>
              <a:t>Acts 15:9</a:t>
            </a:r>
            <a:r>
              <a:rPr lang="en-US" altLang="en-US" sz="3600" dirty="0">
                <a:solidFill>
                  <a:schemeClr val="tx1"/>
                </a:solidFill>
              </a:rPr>
              <a:t>, </a:t>
            </a:r>
            <a:r>
              <a:rPr lang="en-US" altLang="en-US" sz="3600" i="1" dirty="0">
                <a:solidFill>
                  <a:schemeClr val="tx1"/>
                </a:solidFill>
              </a:rPr>
              <a:t>“</a:t>
            </a:r>
            <a:r>
              <a:rPr lang="en-US" altLang="en-US" sz="3600" b="1" i="1" dirty="0">
                <a:solidFill>
                  <a:schemeClr val="tx1"/>
                </a:solidFill>
              </a:rPr>
              <a:t>and he made no distinction between us and them, </a:t>
            </a:r>
            <a:r>
              <a:rPr lang="en-US" altLang="en-US" sz="3600" b="1" i="1" u="sng" dirty="0">
                <a:solidFill>
                  <a:schemeClr val="tx1"/>
                </a:solidFill>
              </a:rPr>
              <a:t>cleansing their hearts</a:t>
            </a:r>
            <a:r>
              <a:rPr lang="en-US" altLang="en-US" sz="3600" b="1" i="1" dirty="0">
                <a:solidFill>
                  <a:schemeClr val="tx1"/>
                </a:solidFill>
              </a:rPr>
              <a:t> by faith</a:t>
            </a:r>
            <a:r>
              <a:rPr lang="en-US" altLang="en-US" sz="3600" i="1" dirty="0">
                <a:solidFill>
                  <a:schemeClr val="tx1"/>
                </a:solidFill>
              </a:rPr>
              <a:t>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324E6B44-5D12-484E-82DE-BC787BE7FA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/>
              <a:t>What Is The Heart?</a:t>
            </a:r>
          </a:p>
        </p:txBody>
      </p:sp>
      <p:sp>
        <p:nvSpPr>
          <p:cNvPr id="16388" name="Text Box 4">
            <a:extLst>
              <a:ext uri="{FF2B5EF4-FFF2-40B4-BE49-F238E27FC236}">
                <a16:creationId xmlns:a16="http://schemas.microsoft.com/office/drawing/2014/main" id="{BBA16A26-89BF-4FD8-82B2-5FC65031E3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371600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Intellect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E95BDFC8-3CA3-428A-8B6E-A983989420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3200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Will</a:t>
            </a:r>
          </a:p>
        </p:txBody>
      </p:sp>
      <p:sp>
        <p:nvSpPr>
          <p:cNvPr id="8" name="Text Box 4">
            <a:extLst>
              <a:ext uri="{FF2B5EF4-FFF2-40B4-BE49-F238E27FC236}">
                <a16:creationId xmlns:a16="http://schemas.microsoft.com/office/drawing/2014/main" id="{9DD7C1E0-96FF-44EC-B63F-22B5E7C9D1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114800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Emotions</a:t>
            </a:r>
          </a:p>
        </p:txBody>
      </p:sp>
      <p:sp>
        <p:nvSpPr>
          <p:cNvPr id="9" name="Text Box 4">
            <a:extLst>
              <a:ext uri="{FF2B5EF4-FFF2-40B4-BE49-F238E27FC236}">
                <a16:creationId xmlns:a16="http://schemas.microsoft.com/office/drawing/2014/main" id="{A8B248CF-2A18-4237-BD3C-F540F1BA3E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486400"/>
            <a:ext cx="8229600" cy="100647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anose="02020404030301010803" pitchFamily="18" charset="0"/>
              </a:rPr>
              <a:t>Conscience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A257B017-1EF5-492E-95EB-F471558B3A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381002"/>
            <a:ext cx="8686800" cy="5188087"/>
          </a:xfrm>
        </p:spPr>
        <p:txBody>
          <a:bodyPr>
            <a:sp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chemeClr val="tx1"/>
                </a:solidFill>
              </a:rPr>
              <a:t>Corruption begins in the heart.</a:t>
            </a:r>
            <a:br>
              <a:rPr lang="en-US" altLang="en-US" sz="3600" dirty="0">
                <a:solidFill>
                  <a:schemeClr val="tx1"/>
                </a:solidFill>
              </a:rPr>
            </a:br>
            <a:r>
              <a:rPr lang="en-US" altLang="en-US" sz="3600" dirty="0">
                <a:solidFill>
                  <a:schemeClr val="tx1"/>
                </a:solidFill>
              </a:rPr>
              <a:t>(Matthew 15:18f)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chemeClr val="tx1"/>
                </a:solidFill>
              </a:rPr>
              <a:t>Salvation must therefore begin in the heart. (Romans 10:10)</a:t>
            </a:r>
          </a:p>
          <a:p>
            <a:pPr marL="0" indent="0">
              <a:buNone/>
            </a:pPr>
            <a:endParaRPr lang="en-US" altLang="en-US" sz="3600" dirty="0">
              <a:solidFill>
                <a:schemeClr val="tx1"/>
              </a:solidFill>
            </a:endParaRPr>
          </a:p>
          <a:p>
            <a:pPr lvl="3">
              <a:buFont typeface="Wingdings" panose="05000000000000000000" pitchFamily="2" charset="2"/>
              <a:buChar char="Ø"/>
            </a:pPr>
            <a:r>
              <a:rPr lang="en-US" altLang="en-US" sz="5400" b="1" dirty="0">
                <a:solidFill>
                  <a:schemeClr val="tx1"/>
                </a:solidFill>
              </a:rPr>
              <a:t>But …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3600" dirty="0">
                <a:solidFill>
                  <a:schemeClr val="tx1"/>
                </a:solidFill>
              </a:rPr>
              <a:t>Is this accomplished directly by the Holy Spirit operating on the heart of man or through some medium?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2B1958-8E9D-4FCB-AB33-067392F24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26023"/>
            <a:ext cx="8229600" cy="840230"/>
          </a:xfrm>
        </p:spPr>
        <p:txBody>
          <a:bodyPr>
            <a:spAutoFit/>
          </a:bodyPr>
          <a:lstStyle/>
          <a:p>
            <a:r>
              <a:rPr lang="en-US" altLang="en-US" sz="5400" dirty="0">
                <a:solidFill>
                  <a:schemeClr val="tx1"/>
                </a:solidFill>
              </a:rPr>
              <a:t>What Is The Gospel?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94BF2945-3C1E-471A-A6B2-3976BD139E2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44075" y="1600202"/>
            <a:ext cx="8505825" cy="3621504"/>
          </a:xfrm>
        </p:spPr>
        <p:txBody>
          <a:bodyPr wrap="square">
            <a:spAutoFit/>
          </a:bodyPr>
          <a:lstStyle/>
          <a:p>
            <a:r>
              <a:rPr lang="en-US" altLang="en-US" sz="4000" b="1" dirty="0">
                <a:solidFill>
                  <a:schemeClr val="tx1"/>
                </a:solidFill>
              </a:rPr>
              <a:t>FACTS to be believed.</a:t>
            </a: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cf. Mark 1:14-15</a:t>
            </a:r>
          </a:p>
          <a:p>
            <a:r>
              <a:rPr lang="en-US" altLang="en-US" sz="4000" b="1" dirty="0">
                <a:solidFill>
                  <a:schemeClr val="tx1"/>
                </a:solidFill>
              </a:rPr>
              <a:t>COMMANDMENTS to be obeyed.</a:t>
            </a: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2 Thessalonians 1:7-9; cf. Romans 2:8-9</a:t>
            </a:r>
          </a:p>
          <a:p>
            <a:r>
              <a:rPr lang="en-US" altLang="en-US" sz="4000" b="1" dirty="0">
                <a:solidFill>
                  <a:schemeClr val="tx1"/>
                </a:solidFill>
              </a:rPr>
              <a:t>PROMISES in which to trust</a:t>
            </a:r>
            <a:r>
              <a:rPr lang="en-US" altLang="en-US" sz="4000" dirty="0">
                <a:solidFill>
                  <a:schemeClr val="tx1"/>
                </a:solidFill>
              </a:rPr>
              <a:t>.</a:t>
            </a:r>
            <a:br>
              <a:rPr lang="en-US" altLang="en-US" sz="4000" b="1" dirty="0">
                <a:solidFill>
                  <a:schemeClr val="tx1"/>
                </a:solidFill>
              </a:rPr>
            </a:br>
            <a:r>
              <a:rPr lang="en-US" altLang="en-US" sz="4000" dirty="0">
                <a:solidFill>
                  <a:schemeClr val="tx1"/>
                </a:solidFill>
              </a:rPr>
              <a:t>Romans 8:24-25; Hebrews 6:15-16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992D7E3-D329-4E04-BAB9-2C9333B22B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17500" y="186257"/>
            <a:ext cx="8637588" cy="701731"/>
          </a:xfrm>
        </p:spPr>
        <p:txBody>
          <a:bodyPr>
            <a:spAutoFit/>
          </a:bodyPr>
          <a:lstStyle/>
          <a:p>
            <a:r>
              <a:rPr lang="en-US" altLang="en-US" b="0" dirty="0">
                <a:solidFill>
                  <a:schemeClr val="tx1"/>
                </a:solidFill>
              </a:rPr>
              <a:t>THE WORD AND THE SPIRIT.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61F152-D3FB-4F34-8872-F50EECBB03D6}"/>
              </a:ext>
            </a:extLst>
          </p:cNvPr>
          <p:cNvSpPr txBox="1"/>
          <p:nvPr/>
        </p:nvSpPr>
        <p:spPr>
          <a:xfrm>
            <a:off x="457200" y="1487271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SPIRIT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90C62F7-2FAB-42EC-A204-54363A3B4A51}"/>
              </a:ext>
            </a:extLst>
          </p:cNvPr>
          <p:cNvSpPr txBox="1"/>
          <p:nvPr/>
        </p:nvSpPr>
        <p:spPr>
          <a:xfrm>
            <a:off x="2895600" y="148727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ACTION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28CA58-DB84-4F84-A0F3-722B2CEDE95B}"/>
              </a:ext>
            </a:extLst>
          </p:cNvPr>
          <p:cNvSpPr txBox="1"/>
          <p:nvPr/>
        </p:nvSpPr>
        <p:spPr>
          <a:xfrm>
            <a:off x="5347359" y="1487270"/>
            <a:ext cx="3568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WORD OF GOD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5344FF-5580-4ED2-8FD1-8A40055378D6}"/>
              </a:ext>
            </a:extLst>
          </p:cNvPr>
          <p:cNvSpPr txBox="1"/>
          <p:nvPr/>
        </p:nvSpPr>
        <p:spPr>
          <a:xfrm>
            <a:off x="152400" y="2085681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John 3:5-6, 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John 6:63;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Romans 8:11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3151F35-4719-4634-9FCB-EAF2182E359F}"/>
              </a:ext>
            </a:extLst>
          </p:cNvPr>
          <p:cNvSpPr txBox="1"/>
          <p:nvPr/>
        </p:nvSpPr>
        <p:spPr>
          <a:xfrm>
            <a:off x="2524811" y="2085682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Born, Begotten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C68AD6-8D21-408C-96F9-F926E28FC90C}"/>
              </a:ext>
            </a:extLst>
          </p:cNvPr>
          <p:cNvSpPr txBox="1"/>
          <p:nvPr/>
        </p:nvSpPr>
        <p:spPr>
          <a:xfrm>
            <a:off x="5620734" y="208568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1 Peter 1:23-25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1 Corinthians 4:15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James 1:18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CDEDA8-74FE-40B1-BD0B-A65F9B265AC8}"/>
              </a:ext>
            </a:extLst>
          </p:cNvPr>
          <p:cNvSpPr txBox="1"/>
          <p:nvPr/>
        </p:nvSpPr>
        <p:spPr>
          <a:xfrm>
            <a:off x="2516957" y="4840071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Quickens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0044B26-175B-43F0-B7E2-19C1463CCF3F}"/>
              </a:ext>
            </a:extLst>
          </p:cNvPr>
          <p:cNvSpPr txBox="1"/>
          <p:nvPr/>
        </p:nvSpPr>
        <p:spPr>
          <a:xfrm>
            <a:off x="5420412" y="4840071"/>
            <a:ext cx="35711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0" i="0" u="none" strike="noStrike" kern="1200" cap="none" spc="0" normalizeH="0" baseline="0" noProof="0" dirty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aramond" panose="02020404030301010803" pitchFamily="18" charset="0"/>
                <a:ea typeface="+mn-ea"/>
                <a:cs typeface="+mn-cs"/>
              </a:rPr>
              <a:t>Psalms 119:50, 154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aramond" panose="02020404030301010803" pitchFamily="18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Depth</Template>
  <TotalTime>48</TotalTime>
  <Words>803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Corbel</vt:lpstr>
      <vt:lpstr>Garamond</vt:lpstr>
      <vt:lpstr>Wingdings</vt:lpstr>
      <vt:lpstr>Depth</vt:lpstr>
      <vt:lpstr>The Holy Spirit Lesson 4</vt:lpstr>
      <vt:lpstr>PowerPoint Presentation</vt:lpstr>
      <vt:lpstr>PowerPoint Presentation</vt:lpstr>
      <vt:lpstr>Calvinism Reviewed</vt:lpstr>
      <vt:lpstr>Heart Must Be Changed!</vt:lpstr>
      <vt:lpstr>What Is The Heart?</vt:lpstr>
      <vt:lpstr>PowerPoint Presentation</vt:lpstr>
      <vt:lpstr>What Is The Gospel?</vt:lpstr>
      <vt:lpstr>THE WORD AND THE SPIRIT.</vt:lpstr>
      <vt:lpstr>THE WORD AND THE SPIRIT. </vt:lpstr>
      <vt:lpstr>An Inspired Example – Jews – Acts 2</vt:lpstr>
      <vt:lpstr>An Inspired Example – Jews – Acts 2</vt:lpstr>
      <vt:lpstr>An Inspired Example – Jews – Acts 2</vt:lpstr>
      <vt:lpstr>Gospel Changed Saul of Tarsus</vt:lpstr>
      <vt:lpstr>CONCLUSION: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Holy Spirit In Conviction And Conversion (Part 3) (2)</dc:title>
  <dc:creator>Micky Galloway</dc:creator>
  <cp:lastModifiedBy>Richard Lidh</cp:lastModifiedBy>
  <cp:revision>8</cp:revision>
  <cp:lastPrinted>2021-10-25T03:36:22Z</cp:lastPrinted>
  <dcterms:created xsi:type="dcterms:W3CDTF">2021-10-22T17:13:22Z</dcterms:created>
  <dcterms:modified xsi:type="dcterms:W3CDTF">2021-10-25T03:36:26Z</dcterms:modified>
</cp:coreProperties>
</file>